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2" r:id="rId10"/>
    <p:sldId id="263" r:id="rId11"/>
    <p:sldId id="269" r:id="rId12"/>
    <p:sldId id="270" r:id="rId13"/>
    <p:sldId id="268" r:id="rId14"/>
    <p:sldId id="261" r:id="rId15"/>
    <p:sldId id="264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20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88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46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4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18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38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21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06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2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8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00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2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D6DDB-6A2A-EA4B-B3D9-599C53145CB4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52DB1-7BE9-F645-92A9-39FB38DF9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71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smtClean="0"/>
              <a:t>The Early Ruskin Manuscripts, 1826-1842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Electronic Archive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149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versus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Invalid </a:t>
            </a:r>
            <a:r>
              <a:rPr lang="en-US" dirty="0"/>
              <a:t>use of TEI element &lt;group&gt;</a:t>
            </a:r>
          </a:p>
          <a:p>
            <a:pPr marL="800100" lvl="2" indent="0">
              <a:buNone/>
            </a:pPr>
            <a:r>
              <a:rPr lang="en-US" dirty="0"/>
              <a:t>&lt;</a:t>
            </a:r>
            <a:r>
              <a:rPr lang="en-US" dirty="0" smtClean="0"/>
              <a:t>group1&gt;</a:t>
            </a:r>
          </a:p>
          <a:p>
            <a:pPr marL="800100" lvl="2" indent="0">
              <a:buNone/>
            </a:pPr>
            <a:r>
              <a:rPr lang="en-US" dirty="0"/>
              <a:t>	</a:t>
            </a:r>
            <a:r>
              <a:rPr lang="en-US" dirty="0" smtClean="0"/>
              <a:t>	&lt;!--  vol. 1 “Early Lessons” --&gt;</a:t>
            </a:r>
          </a:p>
          <a:p>
            <a:pPr marL="800100" lvl="2" indent="0">
              <a:buNone/>
            </a:pPr>
            <a:r>
              <a:rPr lang="en-US" dirty="0" smtClean="0"/>
              <a:t>&lt;group2&gt;</a:t>
            </a:r>
            <a:endParaRPr lang="en-US" dirty="0"/>
          </a:p>
          <a:p>
            <a:pPr marL="800100" lvl="2" indent="0">
              <a:buNone/>
            </a:pPr>
            <a:r>
              <a:rPr lang="en-US" dirty="0"/>
              <a:t>	&lt;text&gt;</a:t>
            </a:r>
          </a:p>
          <a:p>
            <a:pPr marL="800100" lvl="2" indent="0">
              <a:buNone/>
            </a:pPr>
            <a:r>
              <a:rPr lang="en-US" dirty="0"/>
              <a:t>		&lt;!-- first poem --&gt;</a:t>
            </a:r>
          </a:p>
          <a:p>
            <a:pPr marL="800100" lvl="2" indent="0">
              <a:buNone/>
            </a:pPr>
            <a:r>
              <a:rPr lang="en-US" dirty="0"/>
              <a:t>	&lt;/text&gt;</a:t>
            </a:r>
          </a:p>
          <a:p>
            <a:pPr marL="800100" lvl="2" indent="0">
              <a:buNone/>
            </a:pPr>
            <a:r>
              <a:rPr lang="en-US" dirty="0"/>
              <a:t>&lt;text&gt;</a:t>
            </a:r>
          </a:p>
          <a:p>
            <a:pPr marL="800100" lvl="2" indent="0">
              <a:buNone/>
            </a:pPr>
            <a:r>
              <a:rPr lang="en-US" dirty="0"/>
              <a:t>		&lt;!-- first poem --&gt;</a:t>
            </a:r>
          </a:p>
          <a:p>
            <a:pPr marL="800100" lvl="2" indent="0">
              <a:buNone/>
            </a:pPr>
            <a:r>
              <a:rPr lang="en-US" dirty="0"/>
              <a:t>	&lt;/text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&lt;group2&gt;</a:t>
            </a:r>
            <a:endParaRPr lang="en-US" dirty="0"/>
          </a:p>
          <a:p>
            <a:pPr marL="800100" lvl="2" indent="0">
              <a:buNone/>
            </a:pPr>
            <a:r>
              <a:rPr lang="en-US" dirty="0"/>
              <a:t>&lt;/</a:t>
            </a:r>
            <a:r>
              <a:rPr lang="en-US" dirty="0" smtClean="0"/>
              <a:t>group1&gt;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064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Ehrenbreitstein</a:t>
            </a:r>
            <a:r>
              <a:rPr lang="en-US" dirty="0" smtClean="0"/>
              <a:t>,” Account of a Tour on the Continent, MS IX</a:t>
            </a:r>
            <a:endParaRPr lang="en-US" dirty="0"/>
          </a:p>
        </p:txBody>
      </p:sp>
      <p:pic>
        <p:nvPicPr>
          <p:cNvPr id="4" name="Content Placeholder 3" descr="MSIX37v-38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55" r="-7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8474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“Liege,” Account of a Tour on the Continent, MS IX</a:t>
            </a:r>
            <a:endParaRPr lang="en-US" dirty="0"/>
          </a:p>
        </p:txBody>
      </p:sp>
      <p:pic>
        <p:nvPicPr>
          <p:cNvPr id="4" name="Content Placeholder 3" descr="MSIX27v-28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55" r="-7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299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J. R., “Fragments from a Metrical Journal,” </a:t>
            </a:r>
            <a:r>
              <a:rPr lang="en-US" i="1" dirty="0" smtClean="0"/>
              <a:t>Friendship’s Offering</a:t>
            </a:r>
            <a:r>
              <a:rPr lang="en-US" dirty="0" smtClean="0"/>
              <a:t> (1835)</a:t>
            </a:r>
            <a:endParaRPr lang="en-US" dirty="0"/>
          </a:p>
        </p:txBody>
      </p:sp>
      <p:pic>
        <p:nvPicPr>
          <p:cNvPr id="4" name="Content Placeholder 3" descr="andernacht_fo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953" r="-999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6661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9_FO_page3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23" y="0"/>
            <a:ext cx="83265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27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Saltzburg</a:t>
            </a:r>
            <a:r>
              <a:rPr lang="en-US" dirty="0" smtClean="0"/>
              <a:t>,” engraving after William Purser, </a:t>
            </a:r>
            <a:r>
              <a:rPr lang="en-US" i="1" dirty="0" smtClean="0"/>
              <a:t>Friendship’s Offering</a:t>
            </a:r>
            <a:r>
              <a:rPr lang="en-US" dirty="0" smtClean="0"/>
              <a:t> (1835)</a:t>
            </a:r>
            <a:endParaRPr lang="en-US" dirty="0"/>
          </a:p>
        </p:txBody>
      </p:sp>
      <p:pic>
        <p:nvPicPr>
          <p:cNvPr id="4" name="Content Placeholder 3" descr="saltzburg_1_(figure)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5" b="47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34508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Account of a Tour on the Continent, ed. Collingwood, </a:t>
            </a:r>
            <a:r>
              <a:rPr lang="en-US" i="1" dirty="0" smtClean="0"/>
              <a:t>Poems</a:t>
            </a:r>
            <a:r>
              <a:rPr lang="en-US" dirty="0" smtClean="0"/>
              <a:t> (1891)</a:t>
            </a:r>
            <a:endParaRPr lang="en-US" dirty="0"/>
          </a:p>
        </p:txBody>
      </p:sp>
      <p:pic>
        <p:nvPicPr>
          <p:cNvPr id="4" name="Content Placeholder 3" descr="account_1891_page_119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542" r="-875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9798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 of this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lvl="0"/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/>
              <a:t>summarize the editorial rationale and methodology of the edition, </a:t>
            </a:r>
            <a:r>
              <a:rPr lang="en-US" i="1" dirty="0"/>
              <a:t>Early Ruskin </a:t>
            </a:r>
            <a:r>
              <a:rPr lang="en-US" i="1" dirty="0" smtClean="0"/>
              <a:t>Manuscripts</a:t>
            </a:r>
            <a:r>
              <a:rPr lang="en-US" dirty="0" smtClean="0"/>
              <a:t> </a:t>
            </a:r>
            <a:endParaRPr lang="en-US" dirty="0"/>
          </a:p>
          <a:p>
            <a:pPr lvl="0"/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/>
              <a:t>explain our solutions for adapting XML encoding and the standards of the Text Encoding </a:t>
            </a:r>
            <a:r>
              <a:rPr lang="en-US" dirty="0" smtClean="0"/>
              <a:t>Initiative (TEI) </a:t>
            </a:r>
            <a:r>
              <a:rPr lang="en-US" dirty="0"/>
              <a:t>in order to describe the special features of the early Ruskin </a:t>
            </a:r>
            <a:r>
              <a:rPr lang="en-US" dirty="0" smtClean="0"/>
              <a:t>manuscripts</a:t>
            </a:r>
            <a:endParaRPr lang="en-US" dirty="0"/>
          </a:p>
          <a:p>
            <a:pPr lvl="0"/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/>
              <a:t>demonstrate the resulting design of the electronic archive, and to </a:t>
            </a:r>
            <a:r>
              <a:rPr lang="en-US" dirty="0" smtClean="0"/>
              <a:t>ask </a:t>
            </a:r>
            <a:r>
              <a:rPr lang="en-US" dirty="0"/>
              <a:t>your </a:t>
            </a:r>
            <a:r>
              <a:rPr lang="en-US" dirty="0" smtClean="0"/>
              <a:t>response</a:t>
            </a:r>
            <a:endParaRPr lang="en-US" dirty="0"/>
          </a:p>
          <a:p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/>
              <a:t>present an example of the kind of scholarship that can be opened up by this new editing of the early </a:t>
            </a:r>
            <a:r>
              <a:rPr lang="en-US" dirty="0" smtClean="0"/>
              <a:t>Ruskin</a:t>
            </a:r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22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Archival study (1990s): transcription and bibliographical description and analysis of early manuscripts.</a:t>
            </a:r>
          </a:p>
          <a:p>
            <a:r>
              <a:rPr lang="en-US" dirty="0" smtClean="0"/>
              <a:t>Development of a Digital Humanities project at Southeastern Louisiana University (earlier 2000s).</a:t>
            </a:r>
          </a:p>
          <a:p>
            <a:r>
              <a:rPr lang="en-US" dirty="0" smtClean="0"/>
              <a:t>Program development through partnership of Ruskin project with </a:t>
            </a:r>
            <a:r>
              <a:rPr lang="en-US" i="1" dirty="0" smtClean="0"/>
              <a:t>Book of Margery </a:t>
            </a:r>
            <a:r>
              <a:rPr lang="en-US" i="1" dirty="0" err="1" smtClean="0"/>
              <a:t>Kempe</a:t>
            </a:r>
            <a:r>
              <a:rPr lang="en-US" dirty="0" smtClean="0"/>
              <a:t> project (later 2000s).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925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History of Editing the Early Ruskin and the Editorial Rationale of </a:t>
            </a:r>
            <a:r>
              <a:rPr lang="en-US" i="1" dirty="0" smtClean="0"/>
              <a:t>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historical contexts of editing early Ruskin, 1850-1900</a:t>
            </a:r>
          </a:p>
          <a:p>
            <a:pPr lvl="1"/>
            <a:r>
              <a:rPr lang="en-US" dirty="0" smtClean="0"/>
              <a:t>Familial preservation of the early career</a:t>
            </a:r>
          </a:p>
          <a:p>
            <a:pPr lvl="1"/>
            <a:r>
              <a:rPr lang="en-US" dirty="0" smtClean="0"/>
              <a:t>Late Victorian book collecting and the interest in juvenilia and youthful writing of modern authors</a:t>
            </a:r>
          </a:p>
          <a:p>
            <a:r>
              <a:rPr lang="en-US" dirty="0" smtClean="0"/>
              <a:t>Contest between these aims and constituencies in late Victorian editing and bibliography of the early Ruskin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the Archive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Works, Manuscripts, and Corpora</a:t>
            </a:r>
          </a:p>
          <a:p>
            <a:r>
              <a:rPr lang="en-US" dirty="0" smtClean="0"/>
              <a:t>Works</a:t>
            </a:r>
          </a:p>
          <a:p>
            <a:pPr lvl="1"/>
            <a:r>
              <a:rPr lang="en-US" dirty="0" smtClean="0"/>
              <a:t>Apparatus Page (information about available Witnesses, Title, Genre, </a:t>
            </a:r>
          </a:p>
          <a:p>
            <a:pPr lvl="1"/>
            <a:r>
              <a:rPr lang="en-US" dirty="0" smtClean="0"/>
              <a:t>Witnesses (transcripts, annotation, facsimiles)</a:t>
            </a:r>
          </a:p>
          <a:p>
            <a:r>
              <a:rPr lang="en-US" dirty="0" smtClean="0"/>
              <a:t>Manuscripts</a:t>
            </a:r>
          </a:p>
          <a:p>
            <a:pPr lvl="1"/>
            <a:r>
              <a:rPr lang="en-US" dirty="0" smtClean="0"/>
              <a:t>Apparatus Page</a:t>
            </a:r>
          </a:p>
          <a:p>
            <a:r>
              <a:rPr lang="en-US" dirty="0" smtClean="0"/>
              <a:t>Commentary</a:t>
            </a:r>
          </a:p>
          <a:p>
            <a:pPr lvl="1"/>
            <a:r>
              <a:rPr lang="en-US" dirty="0" smtClean="0"/>
              <a:t>Notes (hyperlinked universally)</a:t>
            </a:r>
          </a:p>
          <a:p>
            <a:pPr lvl="1"/>
            <a:r>
              <a:rPr lang="en-US" dirty="0" smtClean="0"/>
              <a:t>Annotation (hyperlinked to Works transcriptions only)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26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Title page, MS I</a:t>
            </a:r>
            <a:endParaRPr lang="en-US" dirty="0"/>
          </a:p>
        </p:txBody>
      </p:sp>
      <p:pic>
        <p:nvPicPr>
          <p:cNvPr id="4" name="Content Placeholder 3" descr="msi_title_pag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043" r="-15043"/>
          <a:stretch>
            <a:fillRect/>
          </a:stretch>
        </p:blipFill>
        <p:spPr>
          <a:xfrm>
            <a:off x="457200" y="1417638"/>
            <a:ext cx="8502160" cy="5242729"/>
          </a:xfrm>
        </p:spPr>
      </p:pic>
    </p:spTree>
    <p:extLst>
      <p:ext uri="{BB962C8B-B14F-4D97-AF65-F5344CB8AC3E}">
        <p14:creationId xmlns:p14="http://schemas.microsoft.com/office/powerpoint/2010/main" val="30404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 I Poetry Anthology</a:t>
            </a:r>
            <a:endParaRPr lang="en-US" dirty="0"/>
          </a:p>
        </p:txBody>
      </p:sp>
      <p:pic>
        <p:nvPicPr>
          <p:cNvPr id="4" name="Content Placeholder 3" descr="the_steam_engine_1_msi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258" r="-212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62931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 I colophon</a:t>
            </a:r>
            <a:endParaRPr lang="en-US" dirty="0"/>
          </a:p>
        </p:txBody>
      </p:sp>
      <p:pic>
        <p:nvPicPr>
          <p:cNvPr id="4" name="Content Placeholder 3" descr="on_the_rainbow_2_msi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258" r="-212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4820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versus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Valid use of TEI element &lt;group&gt;</a:t>
            </a:r>
          </a:p>
          <a:p>
            <a:pPr marL="800100" lvl="2" indent="0">
              <a:buNone/>
            </a:pPr>
            <a:r>
              <a:rPr lang="en-US" dirty="0" smtClean="0"/>
              <a:t>&lt;group&gt;</a:t>
            </a:r>
          </a:p>
          <a:p>
            <a:pPr marL="800100" lvl="2" indent="0">
              <a:buNone/>
            </a:pPr>
            <a:r>
              <a:rPr lang="en-US" dirty="0"/>
              <a:t>	</a:t>
            </a:r>
            <a:r>
              <a:rPr lang="en-US" dirty="0" smtClean="0"/>
              <a:t>&lt;text&gt;</a:t>
            </a:r>
          </a:p>
          <a:p>
            <a:pPr marL="800100" lvl="2" indent="0">
              <a:buNone/>
            </a:pPr>
            <a:r>
              <a:rPr lang="en-US" dirty="0"/>
              <a:t>	</a:t>
            </a:r>
            <a:r>
              <a:rPr lang="en-US" dirty="0" smtClean="0"/>
              <a:t>	&lt;!-- first poem --&gt;</a:t>
            </a:r>
          </a:p>
          <a:p>
            <a:pPr marL="800100" lvl="2" indent="0">
              <a:buNone/>
            </a:pPr>
            <a:r>
              <a:rPr lang="en-US" dirty="0"/>
              <a:t>	</a:t>
            </a:r>
            <a:r>
              <a:rPr lang="en-US" dirty="0" smtClean="0"/>
              <a:t>&lt;/text&gt;</a:t>
            </a:r>
          </a:p>
          <a:p>
            <a:pPr marL="800100" lvl="2" indent="0">
              <a:buNone/>
            </a:pPr>
            <a:r>
              <a:rPr lang="en-US" dirty="0"/>
              <a:t>&lt;text&gt;</a:t>
            </a:r>
          </a:p>
          <a:p>
            <a:pPr marL="800100" lvl="2" indent="0">
              <a:buNone/>
            </a:pPr>
            <a:r>
              <a:rPr lang="en-US" dirty="0"/>
              <a:t>		&lt;!-- first poem --&gt;</a:t>
            </a:r>
          </a:p>
          <a:p>
            <a:pPr marL="800100" lvl="2" indent="0">
              <a:buNone/>
            </a:pPr>
            <a:r>
              <a:rPr lang="en-US" dirty="0"/>
              <a:t>	&lt;/text</a:t>
            </a:r>
            <a:r>
              <a:rPr lang="en-US" dirty="0" smtClean="0"/>
              <a:t>&gt;</a:t>
            </a:r>
          </a:p>
          <a:p>
            <a:pPr marL="800100" lvl="2" indent="0">
              <a:buNone/>
            </a:pPr>
            <a:r>
              <a:rPr lang="en-US" dirty="0" smtClean="0"/>
              <a:t>&lt;/group&gt;</a:t>
            </a:r>
          </a:p>
        </p:txBody>
      </p:sp>
    </p:spTree>
    <p:extLst>
      <p:ext uri="{BB962C8B-B14F-4D97-AF65-F5344CB8AC3E}">
        <p14:creationId xmlns:p14="http://schemas.microsoft.com/office/powerpoint/2010/main" val="2369002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3555</TotalTime>
  <Words>374</Words>
  <Application>Microsoft Macintosh PowerPoint</Application>
  <PresentationFormat>On-screen Show (4:3)</PresentationFormat>
  <Paragraphs>56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The Early Ruskin Manuscripts, 1826-1842</vt:lpstr>
      <vt:lpstr>Aims of this presentation</vt:lpstr>
      <vt:lpstr>History of the project</vt:lpstr>
      <vt:lpstr>History of Editing the Early Ruskin and the Editorial Rationale of ERM</vt:lpstr>
      <vt:lpstr>Plan of the Archive</vt:lpstr>
      <vt:lpstr>Title page, MS I</vt:lpstr>
      <vt:lpstr>MS I Poetry Anthology</vt:lpstr>
      <vt:lpstr>MS I colophon</vt:lpstr>
      <vt:lpstr>Group versus Corpus</vt:lpstr>
      <vt:lpstr>Group versus Corpus</vt:lpstr>
      <vt:lpstr>“Ehrenbreitstein,” Account of a Tour on the Continent, MS IX</vt:lpstr>
      <vt:lpstr>“Liege,” Account of a Tour on the Continent, MS IX</vt:lpstr>
      <vt:lpstr>J. R., “Fragments from a Metrical Journal,” Friendship’s Offering (1835)</vt:lpstr>
      <vt:lpstr>PowerPoint Presentation</vt:lpstr>
      <vt:lpstr>“Saltzburg,” engraving after William Purser, Friendship’s Offering (1835)</vt:lpstr>
      <vt:lpstr>Account of a Tour on the Continent, ed. Collingwood, Poems (1891)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Early Ruskin Manuscripts, 1826-1842</dc:title>
  <dc:creator>Southeastern</dc:creator>
  <cp:lastModifiedBy>Southeastern</cp:lastModifiedBy>
  <cp:revision>26</cp:revision>
  <dcterms:created xsi:type="dcterms:W3CDTF">2015-02-17T04:17:54Z</dcterms:created>
  <dcterms:modified xsi:type="dcterms:W3CDTF">2015-02-19T16:07:22Z</dcterms:modified>
</cp:coreProperties>
</file>

<file path=docProps/thumbnail.jpeg>
</file>